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0"/>
  </p:handoutMasterIdLst>
  <p:sldIdLst>
    <p:sldId id="256" r:id="rId2"/>
    <p:sldId id="260" r:id="rId3"/>
    <p:sldId id="257" r:id="rId4"/>
    <p:sldId id="261" r:id="rId5"/>
    <p:sldId id="259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33"/>
    <a:srgbClr val="FF9900"/>
    <a:srgbClr val="663300"/>
    <a:srgbClr val="FF0066"/>
    <a:srgbClr val="FF0000"/>
    <a:srgbClr val="FF00FF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1" autoAdjust="0"/>
    <p:restoredTop sz="95111" autoAdjust="0"/>
  </p:normalViewPr>
  <p:slideViewPr>
    <p:cSldViewPr>
      <p:cViewPr>
        <p:scale>
          <a:sx n="66" d="100"/>
          <a:sy n="66" d="100"/>
        </p:scale>
        <p:origin x="-72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98C55DA-F545-48D8-BE28-2136DC68AC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dirty="0"/>
          </a:p>
        </p:txBody>
      </p:sp>
      <p:pic>
        <p:nvPicPr>
          <p:cNvPr id="5" name="Picture 3" descr="A:\minispi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dirty="0"/>
          </a:p>
        </p:txBody>
      </p:sp>
      <p:pic>
        <p:nvPicPr>
          <p:cNvPr id="7" name="Picture 5" descr="A:\minispir.GIF"/>
          <p:cNvPicPr>
            <a:picLocks noChangeAspect="1" noChangeArrowheads="1"/>
          </p:cNvPicPr>
          <p:nvPr/>
        </p:nvPicPr>
        <p:blipFill>
          <a:blip r:embed="rId3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83717-0C09-4C59-A8D5-8573078AA3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8FA12-BC42-4E8E-A98E-4306C6CC44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C37E4-48A9-4AB8-B727-BCBBCA9216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ADDEC-872B-421A-8BB5-5167A7CF01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D9AA1-79E5-4A02-A409-B4C41B8C8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F520F-8EB8-49E4-B518-41C60A3499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5B4D1-C204-483B-B44C-1C7463D27B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5FE4-D62B-4A9D-8033-45A4C5DA83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8572D-B087-4B1D-A650-66A0F56F11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E02A8-0400-46F3-A59D-12F633DA27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2988C-4768-40BC-9E5F-9E92583CFD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4478-BEB9-480F-9E5A-A346A94EBD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dirty="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8" name="Picture 4" descr="A:\minispir.GIF"/>
          <p:cNvPicPr>
            <a:picLocks noChangeAspect="1" noChangeArrowheads="1"/>
          </p:cNvPicPr>
          <p:nvPr/>
        </p:nvPicPr>
        <p:blipFill>
          <a:blip r:embed="rId14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A:\minispir.GIF"/>
          <p:cNvPicPr>
            <a:picLocks noChangeAspect="1" noChangeArrowheads="1"/>
          </p:cNvPicPr>
          <p:nvPr/>
        </p:nvPicPr>
        <p:blipFill>
          <a:blip r:embed="rId14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2F2999A-5E51-4012-A0AA-5150CD4201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clipart.net/cgi-bin/animated/directory.cgi?direct=animations/smile&amp;img=0" TargetMode="Externa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Program%20Files\Microsoft%20Office\Clipart\Pub60Cor\parnt_01.mid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4.gif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www.free-clipart.net/cgi-bin/animated/directory.cgi?direct=animations/animals&amp;img=" TargetMode="External"/><Relationship Id="rId7" Type="http://schemas.openxmlformats.org/officeDocument/2006/relationships/image" Target="../media/image5.gif"/><Relationship Id="rId12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Program%20Files\Microsoft%20Office\Clipart\Pub60Cor\cmnty_01.mid" TargetMode="External"/><Relationship Id="rId6" Type="http://schemas.openxmlformats.org/officeDocument/2006/relationships/image" Target="../media/image11.png"/><Relationship Id="rId11" Type="http://schemas.openxmlformats.org/officeDocument/2006/relationships/hyperlink" Target="http://gigcat.midhudson.org:90/screens/kidpick/series/nate.jpg" TargetMode="External"/><Relationship Id="rId5" Type="http://schemas.openxmlformats.org/officeDocument/2006/relationships/image" Target="../media/image10.png"/><Relationship Id="rId10" Type="http://schemas.openxmlformats.org/officeDocument/2006/relationships/image" Target="../media/image12.jpeg"/><Relationship Id="rId4" Type="http://schemas.openxmlformats.org/officeDocument/2006/relationships/image" Target="../media/image9.gif"/><Relationship Id="rId9" Type="http://schemas.openxmlformats.org/officeDocument/2006/relationships/hyperlink" Target="http://www.mrnale.com/Trophies-LA_Icons_Officer_Buckle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Program%20Files\Microsoft%20Office\Clipart\Pub60Cor\grden_01.mid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5.gif"/><Relationship Id="rId4" Type="http://schemas.openxmlformats.org/officeDocument/2006/relationships/image" Target="../media/image15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7.wmf"/><Relationship Id="rId7" Type="http://schemas.openxmlformats.org/officeDocument/2006/relationships/image" Target="../media/image20.jpeg"/><Relationship Id="rId12" Type="http://schemas.openxmlformats.org/officeDocument/2006/relationships/image" Target="../media/image25.w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11" Type="http://schemas.openxmlformats.org/officeDocument/2006/relationships/image" Target="../media/image24.wmf"/><Relationship Id="rId5" Type="http://schemas.openxmlformats.org/officeDocument/2006/relationships/image" Target="../media/image19.gif"/><Relationship Id="rId10" Type="http://schemas.openxmlformats.org/officeDocument/2006/relationships/image" Target="../media/image23.jpeg"/><Relationship Id="rId4" Type="http://schemas.openxmlformats.org/officeDocument/2006/relationships/image" Target="../media/image18.wmf"/><Relationship Id="rId9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audio" Target="../media/audio2.wav"/><Relationship Id="rId7" Type="http://schemas.openxmlformats.org/officeDocument/2006/relationships/image" Target="../media/image2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10" Type="http://schemas.openxmlformats.org/officeDocument/2006/relationships/image" Target="../media/image28.jpeg"/><Relationship Id="rId4" Type="http://schemas.openxmlformats.org/officeDocument/2006/relationships/audio" Target="../media/audio3.wav"/><Relationship Id="rId9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30.png"/><Relationship Id="rId7" Type="http://schemas.openxmlformats.org/officeDocument/2006/relationships/image" Target="../media/image33.jpeg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5" Type="http://schemas.openxmlformats.org/officeDocument/2006/relationships/image" Target="../media/image5.gif"/><Relationship Id="rId4" Type="http://schemas.openxmlformats.org/officeDocument/2006/relationships/image" Target="../media/image31.wmf"/><Relationship Id="rId9" Type="http://schemas.openxmlformats.org/officeDocument/2006/relationships/image" Target="../media/image3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gif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Program%20Files\Microsoft%20Office\Clipart\Pub60Cor\parnt_02.mid" TargetMode="External"/><Relationship Id="rId5" Type="http://schemas.openxmlformats.org/officeDocument/2006/relationships/image" Target="../media/image37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2590800" y="304800"/>
            <a:ext cx="6134100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Welcome to 3rd Grade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914400" y="1524000"/>
            <a:ext cx="7924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*Schedule- parents welcome to visit – must register in office before coming to room</a:t>
            </a:r>
          </a:p>
          <a:p>
            <a:r>
              <a:rPr lang="en-US" sz="1400"/>
              <a:t>*Volunteers are appreciated – there are many ways to help in and out of the classroom </a:t>
            </a:r>
            <a:r>
              <a:rPr lang="en-US" sz="1400">
                <a:sym typeface="Wingdings" pitchFamily="2" charset="2"/>
              </a:rPr>
              <a:t></a:t>
            </a:r>
            <a:endParaRPr lang="en-US" sz="1400"/>
          </a:p>
          <a:p>
            <a:r>
              <a:rPr lang="en-US" sz="1400"/>
              <a:t>* Behavior Plan – Bobcats ROAR - complete details on Hillcrest website &amp; taped in back of assignment book </a:t>
            </a:r>
          </a:p>
          <a:p>
            <a:r>
              <a:rPr lang="en-US" sz="1400"/>
              <a:t>*Assignment Books – a way for us to communicate- write notes to Mrs. Carlson in comment area – parents must sign assignment book each night - district homework policy 10 minutes per grade level per night</a:t>
            </a:r>
          </a:p>
          <a:p>
            <a:r>
              <a:rPr lang="en-US" sz="1400"/>
              <a:t>* Homework Folder -2 sides – most papers will come home on Friday – my phone numbers in folder</a:t>
            </a:r>
          </a:p>
          <a:p>
            <a:r>
              <a:rPr lang="en-US" sz="1400"/>
              <a:t>* Grading Scale – A, B, C – grades can be seen on internet parent portal – get password form office</a:t>
            </a:r>
          </a:p>
          <a:p>
            <a:r>
              <a:rPr lang="en-US" sz="1400"/>
              <a:t>*Spelling- final test is on Thursday – new list distributed on Friday - all students do challenge words</a:t>
            </a:r>
          </a:p>
          <a:p>
            <a:r>
              <a:rPr lang="en-US" sz="1400"/>
              <a:t>*Reading Corner /Accelerated Reading –books can be checked out to read 15 minutes each night</a:t>
            </a:r>
          </a:p>
          <a:p>
            <a:r>
              <a:rPr lang="en-US" sz="1400"/>
              <a:t>*3rd Grade Accelerated Reader Parties- need 9 points a quarter to make quarter celebration</a:t>
            </a:r>
          </a:p>
          <a:p>
            <a:r>
              <a:rPr lang="en-US" sz="1400"/>
              <a:t>* Book Orders – make checks out to Scholastic</a:t>
            </a:r>
          </a:p>
          <a:p>
            <a:r>
              <a:rPr lang="en-US" sz="1400"/>
              <a:t>*Class Parties/Committees – Winter Holiday &amp; Valentine’s</a:t>
            </a:r>
          </a:p>
          <a:p>
            <a:r>
              <a:rPr lang="en-US" sz="1400"/>
              <a:t>* Students may bring a small healthy snack to eat after morning recess- we have 3 peanut allergies this year, so please no peanut products      </a:t>
            </a:r>
          </a:p>
          <a:p>
            <a:r>
              <a:rPr lang="en-US" sz="1400"/>
              <a:t>* Lunch/Recess will be switching each quarter- 1st quarter eating @ 12:00</a:t>
            </a:r>
          </a:p>
          <a:p>
            <a:r>
              <a:rPr lang="en-US" sz="1400"/>
              <a:t>*3rd graders will be taking the SAT 10 &amp; Dakota Step Tests in early April - practice math flash cards all year- in January start multiplication/division</a:t>
            </a:r>
          </a:p>
          <a:p>
            <a:r>
              <a:rPr lang="en-US" sz="1400"/>
              <a:t>*Breakfast-7:45 to 8:10- kids need to tell teacher the day before if going to eat the next morning</a:t>
            </a:r>
          </a:p>
          <a:p>
            <a:r>
              <a:rPr lang="en-US" sz="1400"/>
              <a:t>*Please drop off &amp; pick up students at parking lot in back of school-for snow days the School Reach phone system will be used along with media announcements</a:t>
            </a: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3352800" y="1066800"/>
            <a:ext cx="3838575" cy="5715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Back to School Night</a:t>
            </a:r>
          </a:p>
        </p:txBody>
      </p:sp>
      <p:pic>
        <p:nvPicPr>
          <p:cNvPr id="3077" name="Picture 3" descr="BS0131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28600"/>
            <a:ext cx="6858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8" descr="smile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7200" y="3581400"/>
            <a:ext cx="5492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Rectangle 29"/>
          <p:cNvSpPr>
            <a:spLocks noChangeArrowheads="1"/>
          </p:cNvSpPr>
          <p:nvPr/>
        </p:nvSpPr>
        <p:spPr bwMode="auto">
          <a:xfrm>
            <a:off x="-1609725" y="6723063"/>
            <a:ext cx="8893175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079" name="Picture 31" descr="arrow33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1000" y="6248400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60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43425" y="3124200"/>
            <a:ext cx="3736975" cy="1752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rgbClr val="0000FF"/>
                </a:solidFill>
              </a:rPr>
              <a:t>We will be studying many things together.</a:t>
            </a:r>
          </a:p>
        </p:txBody>
      </p:sp>
      <p:pic>
        <p:nvPicPr>
          <p:cNvPr id="7172" name="Picture 4" descr="\\WENDY\APPS\OFFICE2000D2\PFiles\MSOffice\Clipart\standard\stddir2\ed00312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58938" y="3276600"/>
            <a:ext cx="2236787" cy="2314575"/>
          </a:xfrm>
          <a:noFill/>
        </p:spPr>
      </p:pic>
      <p:pic>
        <p:nvPicPr>
          <p:cNvPr id="4100" name="Picture 5" descr="\\WENDY\DTL_TTL$\bg023\sounds,Pictures_words-for-work\Moving graphics\moving-mouse-flag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609600"/>
            <a:ext cx="1036638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\\WENDY\DTL_TTL$\bg023\sounds,Pictures_words-for-work\Moving graphics\talking-smile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81200" y="3733800"/>
            <a:ext cx="5492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arnt_01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-244475" y="30480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WordArt 10"/>
          <p:cNvSpPr>
            <a:spLocks noChangeArrowheads="1" noChangeShapeType="1" noTextEdit="1"/>
          </p:cNvSpPr>
          <p:nvPr/>
        </p:nvSpPr>
        <p:spPr bwMode="auto">
          <a:xfrm>
            <a:off x="2057400" y="304800"/>
            <a:ext cx="64389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3rd Grade Year Preview</a:t>
            </a:r>
          </a:p>
        </p:txBody>
      </p:sp>
      <p:pic>
        <p:nvPicPr>
          <p:cNvPr id="7180" name="Picture 12" descr="arrow33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01000" y="6248400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1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7"/>
                </p:tgtEl>
              </p:cMediaNode>
            </p:audio>
          </p:childTnLst>
        </p:cTn>
      </p:par>
    </p:tnLst>
    <p:bldLst>
      <p:bldP spid="7171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1219200" y="304800"/>
            <a:ext cx="72771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3rd Grade Year Preview</a:t>
            </a: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3276600" y="990600"/>
            <a:ext cx="2819400" cy="5715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Reading</a:t>
            </a: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990600" y="1676400"/>
            <a:ext cx="3733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The Olympic Games: Where Hero’s are Made </a:t>
            </a:r>
          </a:p>
        </p:txBody>
      </p:sp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1219200" y="2971800"/>
            <a:ext cx="2657475" cy="708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Officer Buckle &amp; Gloria</a:t>
            </a:r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5105400" y="1600200"/>
            <a:ext cx="3105150" cy="6985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Charlotte's Web</a:t>
            </a:r>
          </a:p>
        </p:txBody>
      </p:sp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>
            <a:off x="1143000" y="5715000"/>
            <a:ext cx="255270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66FF33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Boom  Town</a:t>
            </a:r>
          </a:p>
        </p:txBody>
      </p:sp>
      <p:sp>
        <p:nvSpPr>
          <p:cNvPr id="1032" name="WordArt 8"/>
          <p:cNvSpPr>
            <a:spLocks noChangeArrowheads="1" noChangeShapeType="1" noTextEdit="1"/>
          </p:cNvSpPr>
          <p:nvPr/>
        </p:nvSpPr>
        <p:spPr bwMode="auto">
          <a:xfrm>
            <a:off x="6019800" y="3810000"/>
            <a:ext cx="2667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E8E008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Tacky</a:t>
            </a:r>
          </a:p>
        </p:txBody>
      </p:sp>
      <p:sp>
        <p:nvSpPr>
          <p:cNvPr id="1034" name="WordArt 10"/>
          <p:cNvSpPr>
            <a:spLocks noChangeArrowheads="1" noChangeShapeType="1" noTextEdit="1"/>
          </p:cNvSpPr>
          <p:nvPr/>
        </p:nvSpPr>
        <p:spPr bwMode="auto">
          <a:xfrm>
            <a:off x="2133600" y="4038600"/>
            <a:ext cx="329565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Nate the Great</a:t>
            </a:r>
          </a:p>
        </p:txBody>
      </p:sp>
      <p:sp>
        <p:nvSpPr>
          <p:cNvPr id="1035" name="WordArt 11"/>
          <p:cNvSpPr>
            <a:spLocks noChangeArrowheads="1" noChangeShapeType="1" noTextEdit="1"/>
          </p:cNvSpPr>
          <p:nvPr/>
        </p:nvSpPr>
        <p:spPr bwMode="auto">
          <a:xfrm>
            <a:off x="3124200" y="1752600"/>
            <a:ext cx="13144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FF99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1036" name="WordArt 12"/>
          <p:cNvSpPr>
            <a:spLocks noChangeArrowheads="1" noChangeShapeType="1" noTextEdit="1"/>
          </p:cNvSpPr>
          <p:nvPr/>
        </p:nvSpPr>
        <p:spPr bwMode="auto">
          <a:xfrm>
            <a:off x="5105400" y="2895600"/>
            <a:ext cx="33337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Julian’s Glorious Summer</a:t>
            </a:r>
          </a:p>
        </p:txBody>
      </p:sp>
      <p:sp>
        <p:nvSpPr>
          <p:cNvPr id="1037" name="WordArt 13"/>
          <p:cNvSpPr>
            <a:spLocks noChangeArrowheads="1" noChangeShapeType="1" noTextEdit="1"/>
          </p:cNvSpPr>
          <p:nvPr/>
        </p:nvSpPr>
        <p:spPr bwMode="auto">
          <a:xfrm>
            <a:off x="3962400" y="5638800"/>
            <a:ext cx="38862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Allie’s Basketball Dream</a:t>
            </a:r>
          </a:p>
        </p:txBody>
      </p:sp>
      <p:sp>
        <p:nvSpPr>
          <p:cNvPr id="5133" name="Rectangle 34"/>
          <p:cNvSpPr>
            <a:spLocks noChangeArrowheads="1"/>
          </p:cNvSpPr>
          <p:nvPr/>
        </p:nvSpPr>
        <p:spPr bwMode="auto">
          <a:xfrm>
            <a:off x="-8897938" y="6440488"/>
            <a:ext cx="13769976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134" name="Picture 36" descr="12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83563" y="1600200"/>
            <a:ext cx="1355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35" name="Group 83"/>
          <p:cNvGrpSpPr>
            <a:grpSpLocks/>
          </p:cNvGrpSpPr>
          <p:nvPr/>
        </p:nvGrpSpPr>
        <p:grpSpPr bwMode="auto">
          <a:xfrm>
            <a:off x="-144463" y="-3144838"/>
            <a:ext cx="0" cy="0"/>
            <a:chOff x="0" y="718"/>
            <a:chExt cx="0" cy="0"/>
          </a:xfrm>
        </p:grpSpPr>
        <p:grpSp>
          <p:nvGrpSpPr>
            <p:cNvPr id="5159" name="Group 80"/>
            <p:cNvGrpSpPr>
              <a:grpSpLocks/>
            </p:cNvGrpSpPr>
            <p:nvPr/>
          </p:nvGrpSpPr>
          <p:grpSpPr bwMode="auto">
            <a:xfrm>
              <a:off x="0" y="718"/>
              <a:ext cx="0" cy="0"/>
              <a:chOff x="0" y="718"/>
              <a:chExt cx="0" cy="0"/>
            </a:xfrm>
          </p:grpSpPr>
          <p:sp>
            <p:nvSpPr>
              <p:cNvPr id="5163" name="Rectangle 79"/>
              <p:cNvSpPr>
                <a:spLocks noChangeArrowheads="1"/>
              </p:cNvSpPr>
              <p:nvPr/>
            </p:nvSpPr>
            <p:spPr bwMode="auto">
              <a:xfrm>
                <a:off x="0" y="718"/>
                <a:ext cx="0" cy="0"/>
              </a:xfrm>
              <a:prstGeom prst="rect">
                <a:avLst/>
              </a:prstGeom>
              <a:solidFill>
                <a:srgbClr val="02D4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64" name="Rectangle 72"/>
              <p:cNvSpPr>
                <a:spLocks noChangeArrowheads="1" noTextEdit="1"/>
              </p:cNvSpPr>
              <p:nvPr/>
            </p:nvSpPr>
            <p:spPr bwMode="auto">
              <a:xfrm>
                <a:off x="0" y="718"/>
                <a:ext cx="0" cy="0"/>
              </a:xfrm>
              <a:prstGeom prst="rect">
                <a:avLst/>
              </a:prstGeom>
              <a:solidFill>
                <a:srgbClr val="02D4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160" name="Group 82"/>
            <p:cNvGrpSpPr>
              <a:grpSpLocks/>
            </p:cNvGrpSpPr>
            <p:nvPr/>
          </p:nvGrpSpPr>
          <p:grpSpPr bwMode="auto">
            <a:xfrm>
              <a:off x="0" y="718"/>
              <a:ext cx="0" cy="0"/>
              <a:chOff x="0" y="718"/>
              <a:chExt cx="0" cy="0"/>
            </a:xfrm>
          </p:grpSpPr>
          <p:sp>
            <p:nvSpPr>
              <p:cNvPr id="5161" name="Rectangle 81"/>
              <p:cNvSpPr>
                <a:spLocks noChangeArrowheads="1"/>
              </p:cNvSpPr>
              <p:nvPr/>
            </p:nvSpPr>
            <p:spPr bwMode="auto">
              <a:xfrm>
                <a:off x="0" y="718"/>
                <a:ext cx="0" cy="0"/>
              </a:xfrm>
              <a:prstGeom prst="rect">
                <a:avLst/>
              </a:prstGeom>
              <a:solidFill>
                <a:srgbClr val="3333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62" name="Rectangle 78"/>
              <p:cNvSpPr>
                <a:spLocks noChangeArrowheads="1"/>
              </p:cNvSpPr>
              <p:nvPr/>
            </p:nvSpPr>
            <p:spPr bwMode="auto">
              <a:xfrm>
                <a:off x="0" y="718"/>
                <a:ext cx="0" cy="0"/>
              </a:xfrm>
              <a:prstGeom prst="rect">
                <a:avLst/>
              </a:prstGeom>
              <a:solidFill>
                <a:srgbClr val="3333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5136" name="Rectangle 324"/>
          <p:cNvSpPr>
            <a:spLocks noChangeArrowheads="1"/>
          </p:cNvSpPr>
          <p:nvPr/>
        </p:nvSpPr>
        <p:spPr bwMode="auto">
          <a:xfrm>
            <a:off x="-2378075" y="-8474075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  <p:pic>
        <p:nvPicPr>
          <p:cNvPr id="5137" name="Picture 272" descr="blan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581025" y="-9067800"/>
            <a:ext cx="349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8" name="Rectangle 361"/>
          <p:cNvSpPr>
            <a:spLocks noChangeArrowheads="1"/>
          </p:cNvSpPr>
          <p:nvPr/>
        </p:nvSpPr>
        <p:spPr bwMode="auto">
          <a:xfrm>
            <a:off x="-2378075" y="-5667375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  <a:br>
              <a:rPr lang="en-US"/>
            </a:br>
            <a:endParaRPr lang="en-US"/>
          </a:p>
        </p:txBody>
      </p:sp>
      <p:pic>
        <p:nvPicPr>
          <p:cNvPr id="5139" name="Picture 367" descr="blan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581025" y="-4616450"/>
            <a:ext cx="349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0" name="Picture 454" descr="nav_head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8800" y="4495800"/>
            <a:ext cx="6858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1" name="Rectangle 542"/>
          <p:cNvSpPr>
            <a:spLocks noChangeArrowheads="1"/>
          </p:cNvSpPr>
          <p:nvPr/>
        </p:nvSpPr>
        <p:spPr bwMode="auto">
          <a:xfrm>
            <a:off x="-9085263" y="-14290675"/>
            <a:ext cx="9144001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5142" name="Rectangle 602"/>
          <p:cNvSpPr>
            <a:spLocks noChangeArrowheads="1"/>
          </p:cNvSpPr>
          <p:nvPr/>
        </p:nvSpPr>
        <p:spPr bwMode="auto">
          <a:xfrm>
            <a:off x="-9085263" y="-7804150"/>
            <a:ext cx="9144001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5143" name="Rectangle 619"/>
          <p:cNvSpPr>
            <a:spLocks noChangeArrowheads="1"/>
          </p:cNvSpPr>
          <p:nvPr/>
        </p:nvSpPr>
        <p:spPr bwMode="auto">
          <a:xfrm>
            <a:off x="-9085263" y="-506412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44" name="Rectangle 621"/>
          <p:cNvSpPr>
            <a:spLocks noChangeArrowheads="1"/>
          </p:cNvSpPr>
          <p:nvPr/>
        </p:nvSpPr>
        <p:spPr bwMode="auto">
          <a:xfrm>
            <a:off x="-9085263" y="-5064125"/>
            <a:ext cx="9144001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5145" name="Rectangle 638"/>
          <p:cNvSpPr>
            <a:spLocks noChangeArrowheads="1"/>
          </p:cNvSpPr>
          <p:nvPr/>
        </p:nvSpPr>
        <p:spPr bwMode="auto">
          <a:xfrm>
            <a:off x="-9085263" y="-3327400"/>
            <a:ext cx="9144001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5146" name="Rectangle 657"/>
          <p:cNvSpPr>
            <a:spLocks noChangeArrowheads="1"/>
          </p:cNvSpPr>
          <p:nvPr/>
        </p:nvSpPr>
        <p:spPr bwMode="auto">
          <a:xfrm>
            <a:off x="-9085263" y="7980363"/>
            <a:ext cx="9144001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5147" name="Rectangle 681"/>
          <p:cNvSpPr>
            <a:spLocks noChangeArrowheads="1"/>
          </p:cNvSpPr>
          <p:nvPr/>
        </p:nvSpPr>
        <p:spPr bwMode="auto">
          <a:xfrm>
            <a:off x="-9085263" y="9717088"/>
            <a:ext cx="9144001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725" name="Rectangle 701"/>
          <p:cNvSpPr>
            <a:spLocks noChangeArrowheads="1"/>
          </p:cNvSpPr>
          <p:nvPr/>
        </p:nvSpPr>
        <p:spPr bwMode="auto">
          <a:xfrm>
            <a:off x="-9085263" y="13463588"/>
            <a:ext cx="9144001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5149" name="Rectangle 712"/>
          <p:cNvSpPr>
            <a:spLocks noChangeArrowheads="1"/>
          </p:cNvSpPr>
          <p:nvPr/>
        </p:nvSpPr>
        <p:spPr bwMode="auto">
          <a:xfrm>
            <a:off x="-9085263" y="15154275"/>
            <a:ext cx="9144001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  <p:pic>
        <p:nvPicPr>
          <p:cNvPr id="5150" name="Picture 524" descr="transparent-pixe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4451350" y="-15006638"/>
            <a:ext cx="11112" cy="1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1" name="Picture 575" descr="transparent-pixe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3025" y="-10682288"/>
            <a:ext cx="11113" cy="1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2" name="Picture 685" descr="transparent-pixe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5294313" y="10585450"/>
            <a:ext cx="11113" cy="1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3" name="Picture 696" descr="transparent-pixe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5294313" y="11864975"/>
            <a:ext cx="11113" cy="1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50" name="Picture 726" descr="arrow33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01000" y="6248400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WordArt 9"/>
          <p:cNvSpPr>
            <a:spLocks noChangeArrowheads="1" noChangeShapeType="1" noTextEdit="1"/>
          </p:cNvSpPr>
          <p:nvPr/>
        </p:nvSpPr>
        <p:spPr bwMode="auto">
          <a:xfrm>
            <a:off x="6096000" y="4876800"/>
            <a:ext cx="24574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Lewis &amp; Clark</a:t>
            </a:r>
          </a:p>
        </p:txBody>
      </p:sp>
      <p:pic>
        <p:nvPicPr>
          <p:cNvPr id="1753" name="cmnty_01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-3048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7" name="Picture 48" descr="See full size image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038600" y="2590800"/>
            <a:ext cx="762000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8" name="Picture 50" descr="See full size image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143000" y="3962400"/>
            <a:ext cx="9144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7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500"/>
                            </p:stCondLst>
                            <p:childTnLst>
                              <p:par>
                                <p:cTn id="36" presetID="16" presetClass="entr" presetSubtype="26" fill="hold" grpId="0" nodeType="after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000"/>
                            </p:stCondLst>
                            <p:childTnLst>
                              <p:par>
                                <p:cTn id="40" presetID="17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9500"/>
                            </p:stCondLst>
                            <p:childTnLst>
                              <p:par>
                                <p:cTn id="47" presetID="18" presetClass="entr" presetSubtype="3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4000"/>
                            </p:stCondLst>
                            <p:childTnLst>
                              <p:par>
                                <p:cTn id="51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53"/>
                </p:tgtEl>
              </p:cMediaNode>
            </p:audio>
          </p:childTnLst>
        </p:cTn>
      </p:par>
    </p:tnLst>
    <p:bldLst>
      <p:bldP spid="1028" grpId="0" animBg="1"/>
      <p:bldP spid="1030" grpId="0" animBg="1"/>
      <p:bldP spid="1031" grpId="0" animBg="1"/>
      <p:bldP spid="1032" grpId="0" animBg="1"/>
      <p:bldP spid="1034" grpId="0" animBg="1"/>
      <p:bldP spid="1035" grpId="0" animBg="1"/>
      <p:bldP spid="1036" grpId="0" animBg="1"/>
      <p:bldP spid="1037" grpId="0" animBg="1"/>
      <p:bldP spid="1725" grpId="0" autoUpdateAnimBg="0"/>
      <p:bldP spid="10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9"/>
          <p:cNvSpPr>
            <a:spLocks noChangeArrowheads="1" noChangeShapeType="1" noTextEdit="1"/>
          </p:cNvSpPr>
          <p:nvPr/>
        </p:nvSpPr>
        <p:spPr bwMode="auto">
          <a:xfrm>
            <a:off x="1219200" y="304800"/>
            <a:ext cx="72771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3rdGrade Year Preview</a:t>
            </a:r>
          </a:p>
        </p:txBody>
      </p:sp>
      <p:sp>
        <p:nvSpPr>
          <p:cNvPr id="6147" name="WordArt 10"/>
          <p:cNvSpPr>
            <a:spLocks noChangeArrowheads="1" noChangeShapeType="1" noTextEdit="1"/>
          </p:cNvSpPr>
          <p:nvPr/>
        </p:nvSpPr>
        <p:spPr bwMode="auto">
          <a:xfrm>
            <a:off x="3276600" y="990600"/>
            <a:ext cx="2819400" cy="5715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Writing Activities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295400" y="1752600"/>
            <a:ext cx="685800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Script MT Bold" pitchFamily="66" charset="0"/>
              </a:rPr>
              <a:t>A Variety of Writing Activities like…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>
                <a:latin typeface="Script MT Bold" pitchFamily="66" charset="0"/>
              </a:rPr>
              <a:t>Cursive Handwriting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>
                <a:latin typeface="Script MT Bold" pitchFamily="66" charset="0"/>
              </a:rPr>
              <a:t>Poems Booklet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>
                <a:latin typeface="Script MT Bold" pitchFamily="66" charset="0"/>
              </a:rPr>
              <a:t>Charlotte's Web Character Poem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>
                <a:latin typeface="Script MT Bold" pitchFamily="66" charset="0"/>
              </a:rPr>
              <a:t>When the Doorbell Rang…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>
                <a:latin typeface="Script MT Bold" pitchFamily="66" charset="0"/>
              </a:rPr>
              <a:t>Lewis &amp; Clark Class Journal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>
                <a:latin typeface="Script MT Bold" pitchFamily="66" charset="0"/>
              </a:rPr>
              <a:t>Letter Writing Skills</a:t>
            </a:r>
          </a:p>
          <a:p>
            <a:pPr>
              <a:spcBef>
                <a:spcPct val="50000"/>
              </a:spcBef>
            </a:pPr>
            <a:endParaRPr lang="en-US">
              <a:latin typeface="Script MT Bold" pitchFamily="66" charset="0"/>
            </a:endParaRPr>
          </a:p>
        </p:txBody>
      </p:sp>
      <p:pic>
        <p:nvPicPr>
          <p:cNvPr id="8197" name="Picture 5" descr="moving-pencil making smily fac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2895600"/>
            <a:ext cx="19431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12" descr="arrow33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1000" y="6248400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grden_01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-3048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2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5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06"/>
                </p:tgtEl>
              </p:cMediaNode>
            </p:audio>
          </p:childTnLst>
        </p:cTn>
      </p:par>
    </p:tnLst>
    <p:bldLst>
      <p:bldP spid="8203" grpId="0" build="p" autoUpdateAnimBg="0" advAuto="2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\\WENDY\DTL_TTL$\bg023\My Pictures\lewisclar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4724400"/>
            <a:ext cx="5683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WordArt 13"/>
          <p:cNvSpPr>
            <a:spLocks noChangeArrowheads="1" noChangeShapeType="1" noTextEdit="1"/>
          </p:cNvSpPr>
          <p:nvPr/>
        </p:nvSpPr>
        <p:spPr bwMode="auto">
          <a:xfrm>
            <a:off x="1219200" y="304800"/>
            <a:ext cx="72771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3rd Grade Year Preview</a:t>
            </a:r>
          </a:p>
        </p:txBody>
      </p:sp>
      <p:sp>
        <p:nvSpPr>
          <p:cNvPr id="7172" name="WordArt 14"/>
          <p:cNvSpPr>
            <a:spLocks noChangeArrowheads="1" noChangeShapeType="1" noTextEdit="1"/>
          </p:cNvSpPr>
          <p:nvPr/>
        </p:nvSpPr>
        <p:spPr bwMode="auto">
          <a:xfrm>
            <a:off x="3276600" y="990600"/>
            <a:ext cx="2819400" cy="5715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Social Studies</a:t>
            </a:r>
          </a:p>
        </p:txBody>
      </p:sp>
      <p:pic>
        <p:nvPicPr>
          <p:cNvPr id="6159" name="Picture 15" descr="\\WENDY\APPS\OFFICE2000D2\PFiles\MSOffice\Clipart\standard\stddir4\sg00111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006475"/>
            <a:ext cx="9906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0" name="Rectangle 16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905000"/>
            <a:ext cx="2286000" cy="1447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chemeClr val="bg2"/>
                </a:solidFill>
              </a:rPr>
              <a:t>	</a:t>
            </a:r>
            <a:r>
              <a:rPr lang="en-US" sz="1800" b="1" smtClean="0">
                <a:solidFill>
                  <a:srgbClr val="0000FF"/>
                </a:solidFill>
              </a:rPr>
              <a:t>Citizenship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rgbClr val="0000FF"/>
                </a:solidFill>
              </a:rPr>
              <a:t>	* voting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rgbClr val="0000FF"/>
                </a:solidFill>
              </a:rPr>
              <a:t>	* volunteering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rgbClr val="0000FF"/>
                </a:solidFill>
              </a:rPr>
              <a:t>	* rights &amp; responsibilities</a:t>
            </a:r>
          </a:p>
        </p:txBody>
      </p:sp>
      <p:sp>
        <p:nvSpPr>
          <p:cNvPr id="7175" name="Rectangle 19"/>
          <p:cNvSpPr>
            <a:spLocks noChangeArrowheads="1"/>
          </p:cNvSpPr>
          <p:nvPr/>
        </p:nvSpPr>
        <p:spPr bwMode="auto">
          <a:xfrm>
            <a:off x="914400" y="4953000"/>
            <a:ext cx="2514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1800">
                <a:solidFill>
                  <a:srgbClr val="0000FF"/>
                </a:solidFill>
              </a:rPr>
              <a:t>3 Branches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1800">
                <a:solidFill>
                  <a:srgbClr val="0000FF"/>
                </a:solidFill>
              </a:rPr>
              <a:t>Rules &amp; Laws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1800">
                <a:solidFill>
                  <a:srgbClr val="0000FF"/>
                </a:solidFill>
              </a:rPr>
              <a:t>Constitution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1400">
                <a:solidFill>
                  <a:srgbClr val="0000FF"/>
                </a:solidFill>
              </a:rPr>
              <a:t>Declaration of Independence</a:t>
            </a:r>
          </a:p>
        </p:txBody>
      </p:sp>
      <p:sp>
        <p:nvSpPr>
          <p:cNvPr id="6165" name="WordArt 21"/>
          <p:cNvSpPr>
            <a:spLocks noChangeArrowheads="1" noChangeShapeType="1" noTextEdit="1"/>
          </p:cNvSpPr>
          <p:nvPr/>
        </p:nvSpPr>
        <p:spPr bwMode="auto">
          <a:xfrm>
            <a:off x="990600" y="4191000"/>
            <a:ext cx="1981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Times New Roman"/>
                <a:cs typeface="Times New Roman"/>
              </a:rPr>
              <a:t>Government</a:t>
            </a:r>
          </a:p>
        </p:txBody>
      </p:sp>
      <p:sp>
        <p:nvSpPr>
          <p:cNvPr id="7178" name="Rectangle 24"/>
          <p:cNvSpPr>
            <a:spLocks noChangeArrowheads="1"/>
          </p:cNvSpPr>
          <p:nvPr/>
        </p:nvSpPr>
        <p:spPr bwMode="auto">
          <a:xfrm>
            <a:off x="3581400" y="1600200"/>
            <a:ext cx="1905000" cy="355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FF"/>
                </a:solidFill>
              </a:rPr>
              <a:t>Location,  Place</a:t>
            </a:r>
          </a:p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FF"/>
                </a:solidFill>
              </a:rPr>
              <a:t>&amp; Region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800">
                <a:solidFill>
                  <a:srgbClr val="0000FF"/>
                </a:solidFill>
              </a:rPr>
              <a:t>Map Skills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800">
                <a:solidFill>
                  <a:srgbClr val="0000FF"/>
                </a:solidFill>
              </a:rPr>
              <a:t>Landforms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800">
                <a:solidFill>
                  <a:srgbClr val="0000FF"/>
                </a:solidFill>
              </a:rPr>
              <a:t>Continents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800">
                <a:solidFill>
                  <a:srgbClr val="0000FF"/>
                </a:solidFill>
              </a:rPr>
              <a:t>Oceans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800">
                <a:solidFill>
                  <a:srgbClr val="0000FF"/>
                </a:solidFill>
              </a:rPr>
              <a:t>Boundaries &amp; Borders</a:t>
            </a:r>
          </a:p>
          <a:p>
            <a:pPr>
              <a:spcBef>
                <a:spcPct val="50000"/>
              </a:spcBef>
            </a:pPr>
            <a:endParaRPr lang="en-US" sz="1800">
              <a:solidFill>
                <a:srgbClr val="0000FF"/>
              </a:solidFill>
            </a:endParaRPr>
          </a:p>
        </p:txBody>
      </p:sp>
      <p:pic>
        <p:nvPicPr>
          <p:cNvPr id="6170" name="Picture 26" descr="\\WENDY\APPS\OFFICE2000D2\PFiles\MSOffice\Clipart\standard\stddir3\na01832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1905000"/>
            <a:ext cx="4572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0" name="Rectangle 28"/>
          <p:cNvSpPr>
            <a:spLocks noChangeArrowheads="1"/>
          </p:cNvSpPr>
          <p:nvPr/>
        </p:nvSpPr>
        <p:spPr bwMode="auto">
          <a:xfrm>
            <a:off x="6324600" y="1828800"/>
            <a:ext cx="24384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FF"/>
                </a:solidFill>
              </a:rPr>
              <a:t>Early Settlers</a:t>
            </a:r>
            <a:r>
              <a:rPr lang="en-US" sz="1800">
                <a:solidFill>
                  <a:srgbClr val="0000FF"/>
                </a:solidFill>
              </a:rPr>
              <a:t> &amp; </a:t>
            </a:r>
            <a:r>
              <a:rPr lang="en-US" sz="1800" b="1">
                <a:solidFill>
                  <a:srgbClr val="0000FF"/>
                </a:solidFill>
              </a:rPr>
              <a:t>Native Americans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>
                <a:solidFill>
                  <a:srgbClr val="0000FF"/>
                </a:solidFill>
              </a:rPr>
              <a:t>Building Communities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>
                <a:solidFill>
                  <a:srgbClr val="0000FF"/>
                </a:solidFill>
              </a:rPr>
              <a:t> Waterways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>
                <a:solidFill>
                  <a:srgbClr val="0000FF"/>
                </a:solidFill>
              </a:rPr>
              <a:t>Natural Resources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>
                <a:solidFill>
                  <a:srgbClr val="0000FF"/>
                </a:solidFill>
              </a:rPr>
              <a:t>Nomadic life style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>
                <a:solidFill>
                  <a:srgbClr val="0000FF"/>
                </a:solidFill>
              </a:rPr>
              <a:t>Immigration</a:t>
            </a:r>
          </a:p>
        </p:txBody>
      </p:sp>
      <p:pic>
        <p:nvPicPr>
          <p:cNvPr id="6173" name="Picture 29" descr="\\WENDY\APPS\OFFICE2000D2\PFiles\MSOffice\Clipart\homeanim\ag00505_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4724400"/>
            <a:ext cx="114300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2" name="Rectangle 31"/>
          <p:cNvSpPr>
            <a:spLocks noChangeArrowheads="1"/>
          </p:cNvSpPr>
          <p:nvPr/>
        </p:nvSpPr>
        <p:spPr bwMode="auto">
          <a:xfrm>
            <a:off x="609600" y="3810000"/>
            <a:ext cx="259080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Oval 33"/>
          <p:cNvSpPr>
            <a:spLocks noChangeArrowheads="1"/>
          </p:cNvSpPr>
          <p:nvPr/>
        </p:nvSpPr>
        <p:spPr bwMode="auto">
          <a:xfrm>
            <a:off x="2819400" y="1447800"/>
            <a:ext cx="3124200" cy="396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Rectangle 35"/>
          <p:cNvSpPr>
            <a:spLocks noChangeArrowheads="1"/>
          </p:cNvSpPr>
          <p:nvPr/>
        </p:nvSpPr>
        <p:spPr bwMode="auto">
          <a:xfrm>
            <a:off x="4038600" y="6248400"/>
            <a:ext cx="4495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800" b="1">
                <a:solidFill>
                  <a:srgbClr val="0000FF"/>
                </a:solidFill>
              </a:rPr>
              <a:t>History &amp; Cultures in Communities</a:t>
            </a:r>
          </a:p>
        </p:txBody>
      </p:sp>
      <p:sp>
        <p:nvSpPr>
          <p:cNvPr id="7185" name="Rectangle 36"/>
          <p:cNvSpPr>
            <a:spLocks noChangeArrowheads="1"/>
          </p:cNvSpPr>
          <p:nvPr/>
        </p:nvSpPr>
        <p:spPr bwMode="auto">
          <a:xfrm>
            <a:off x="6324600" y="1676400"/>
            <a:ext cx="2362200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187" name="Picture 43" descr="arrow33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00" y="6248400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7" name="Picture 31" descr="\\mms\Office2000\CD2\PFiles\MSOffice\Clipart\photohm\j0149270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53000" y="2895600"/>
            <a:ext cx="9286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8" name="Picture 26" descr="C:\Documents and Settings\carlsonpa\Local Settings\Temporary Internet Files\Content.IE5\IMFJO77S\MPj04385040000[1]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48000" y="3200400"/>
            <a:ext cx="609600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9" name="Picture 27" descr="C:\Documents and Settings\carlsonpa\Local Settings\Temporary Internet Files\Content.IE5\912NATNR\MPj04384230000[1]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495800" y="4572000"/>
            <a:ext cx="5334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0" name="Picture 28" descr="C:\Documents and Settings\carlsonpa\Local Settings\Temporary Internet Files\Content.IE5\912NATNR\MPj04383310000[1]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352800" y="5334000"/>
            <a:ext cx="347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1" name="Picture 31" descr="C:\Documents and Settings\carlsonpa\Local Settings\Temporary Internet Files\Content.IE5\912NATNR\MCBL00375_0000[1]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276600" y="6019800"/>
            <a:ext cx="749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2" name="Picture 35" descr="C:\Documents and Settings\carlsonpa\Local Settings\Temporary Internet Files\Content.IE5\F9L5HQ9I\MCBL01022_0000[1].wmf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495800" y="5867400"/>
            <a:ext cx="25908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4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00"/>
                            </p:stCondLst>
                            <p:childTnLst>
                              <p:par>
                                <p:cTn id="36" presetID="2" presetClass="entr" presetSubtype="3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8" presetClass="entr" presetSubtype="12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5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 build="p" autoUpdateAnimBg="0" advAuto="0"/>
      <p:bldP spid="61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1026"/>
          <p:cNvSpPr>
            <a:spLocks noChangeArrowheads="1" noChangeShapeType="1" noTextEdit="1"/>
          </p:cNvSpPr>
          <p:nvPr/>
        </p:nvSpPr>
        <p:spPr bwMode="auto">
          <a:xfrm>
            <a:off x="1219200" y="304800"/>
            <a:ext cx="72771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3d Grade Year Preview</a:t>
            </a:r>
          </a:p>
        </p:txBody>
      </p:sp>
      <p:sp>
        <p:nvSpPr>
          <p:cNvPr id="8195" name="WordArt 1027"/>
          <p:cNvSpPr>
            <a:spLocks noChangeArrowheads="1" noChangeShapeType="1" noTextEdit="1"/>
          </p:cNvSpPr>
          <p:nvPr/>
        </p:nvSpPr>
        <p:spPr bwMode="auto">
          <a:xfrm>
            <a:off x="3276600" y="990600"/>
            <a:ext cx="2819400" cy="5715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Math</a:t>
            </a:r>
          </a:p>
        </p:txBody>
      </p:sp>
      <p:sp>
        <p:nvSpPr>
          <p:cNvPr id="16389" name="WordArt 1029" descr="Paper bag"/>
          <p:cNvSpPr>
            <a:spLocks noChangeArrowheads="1" noChangeShapeType="1" noTextEdit="1"/>
          </p:cNvSpPr>
          <p:nvPr/>
        </p:nvSpPr>
        <p:spPr bwMode="auto">
          <a:xfrm>
            <a:off x="1600200" y="1828800"/>
            <a:ext cx="1619250" cy="9921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5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7"/>
                  <a:srcRect/>
                  <a:tile tx="0" ty="0" sx="100000" sy="100000" flip="none" algn="tl"/>
                </a:blipFill>
                <a:latin typeface="Arial Black"/>
              </a:rPr>
              <a:t>$ Money $</a:t>
            </a:r>
          </a:p>
        </p:txBody>
      </p:sp>
      <p:sp>
        <p:nvSpPr>
          <p:cNvPr id="16390" name="WordArt 1030"/>
          <p:cNvSpPr>
            <a:spLocks noChangeArrowheads="1" noChangeShapeType="1" noTextEdit="1"/>
          </p:cNvSpPr>
          <p:nvPr/>
        </p:nvSpPr>
        <p:spPr bwMode="auto">
          <a:xfrm>
            <a:off x="5334000" y="2133600"/>
            <a:ext cx="2486025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Division</a:t>
            </a:r>
          </a:p>
        </p:txBody>
      </p:sp>
      <p:sp>
        <p:nvSpPr>
          <p:cNvPr id="16391" name="WordArt 1031"/>
          <p:cNvSpPr>
            <a:spLocks noChangeArrowheads="1" noChangeShapeType="1" noTextEdit="1"/>
          </p:cNvSpPr>
          <p:nvPr/>
        </p:nvSpPr>
        <p:spPr bwMode="auto">
          <a:xfrm>
            <a:off x="3657600" y="4800600"/>
            <a:ext cx="4943475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764700"/>
                    </a:gs>
                    <a:gs pos="50000">
                      <a:srgbClr val="FF9900"/>
                    </a:gs>
                    <a:gs pos="100000">
                      <a:srgbClr val="7647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Multiplication x</a:t>
            </a:r>
          </a:p>
        </p:txBody>
      </p:sp>
      <p:sp>
        <p:nvSpPr>
          <p:cNvPr id="16392" name="WordArt 1032" descr="White marble"/>
          <p:cNvSpPr>
            <a:spLocks noChangeArrowheads="1" noChangeShapeType="1" noTextEdit="1"/>
          </p:cNvSpPr>
          <p:nvPr/>
        </p:nvSpPr>
        <p:spPr bwMode="auto">
          <a:xfrm>
            <a:off x="1524000" y="4495800"/>
            <a:ext cx="12477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8"/>
                  <a:srcRect/>
                  <a:tile tx="0" ty="0" sx="100000" sy="100000" flip="none" algn="tl"/>
                </a:blipFill>
                <a:latin typeface="Arial Black"/>
              </a:rPr>
              <a:t>Time</a:t>
            </a:r>
          </a:p>
        </p:txBody>
      </p:sp>
      <p:sp>
        <p:nvSpPr>
          <p:cNvPr id="16393" name="WordArt 1033"/>
          <p:cNvSpPr>
            <a:spLocks noChangeArrowheads="1" noChangeShapeType="1" noTextEdit="1"/>
          </p:cNvSpPr>
          <p:nvPr/>
        </p:nvSpPr>
        <p:spPr bwMode="auto">
          <a:xfrm>
            <a:off x="1752600" y="3200400"/>
            <a:ext cx="28670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50000">
                      <a:srgbClr val="760076"/>
                    </a:gs>
                    <a:gs pos="100000">
                      <a:srgbClr val="FF00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Story Problems</a:t>
            </a:r>
          </a:p>
        </p:txBody>
      </p:sp>
      <p:sp>
        <p:nvSpPr>
          <p:cNvPr id="16394" name="WordArt 1034"/>
          <p:cNvSpPr>
            <a:spLocks noChangeArrowheads="1" noChangeShapeType="1" noTextEdit="1"/>
          </p:cNvSpPr>
          <p:nvPr/>
        </p:nvSpPr>
        <p:spPr bwMode="auto">
          <a:xfrm>
            <a:off x="5181600" y="3810000"/>
            <a:ext cx="27336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Geometry</a:t>
            </a:r>
          </a:p>
        </p:txBody>
      </p:sp>
      <p:pic>
        <p:nvPicPr>
          <p:cNvPr id="16396" name="Picture 1036" descr="arrow33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001000" y="6248400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1" descr="C:\Documents and Settings\carlsonpa\Local Settings\Temporary Internet Files\Content.IE5\FT8OTQ8C\MPj04308290000[1]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524000" y="5257800"/>
            <a:ext cx="1247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0" grpId="0" animBg="1"/>
      <p:bldP spid="16391" grpId="0" animBg="1"/>
      <p:bldP spid="16392" grpId="0" animBg="1"/>
      <p:bldP spid="16393" grpId="0" animBg="1"/>
      <p:bldP spid="163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8" descr="\\mms\Office2000\CD2\PFiles\MSOffice\Clipart\standard\stddir1\bd00027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209800"/>
            <a:ext cx="812800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8"/>
          <p:cNvSpPr>
            <a:spLocks noChangeArrowheads="1"/>
          </p:cNvSpPr>
          <p:nvPr/>
        </p:nvSpPr>
        <p:spPr bwMode="auto">
          <a:xfrm>
            <a:off x="0" y="3505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20" name="Rectangle 11"/>
          <p:cNvSpPr>
            <a:spLocks noChangeArrowheads="1"/>
          </p:cNvSpPr>
          <p:nvPr/>
        </p:nvSpPr>
        <p:spPr bwMode="auto">
          <a:xfrm>
            <a:off x="0" y="5895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21" name="WordArt 12"/>
          <p:cNvSpPr>
            <a:spLocks noChangeArrowheads="1" noChangeShapeType="1" noTextEdit="1"/>
          </p:cNvSpPr>
          <p:nvPr/>
        </p:nvSpPr>
        <p:spPr bwMode="auto">
          <a:xfrm>
            <a:off x="1219200" y="304800"/>
            <a:ext cx="72771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3rd Grade Year Preview</a:t>
            </a:r>
          </a:p>
        </p:txBody>
      </p:sp>
      <p:sp>
        <p:nvSpPr>
          <p:cNvPr id="9222" name="WordArt 13"/>
          <p:cNvSpPr>
            <a:spLocks noChangeArrowheads="1" noChangeShapeType="1" noTextEdit="1"/>
          </p:cNvSpPr>
          <p:nvPr/>
        </p:nvSpPr>
        <p:spPr bwMode="auto">
          <a:xfrm>
            <a:off x="3276600" y="990600"/>
            <a:ext cx="2819400" cy="5715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Science</a:t>
            </a:r>
          </a:p>
        </p:txBody>
      </p:sp>
      <p:sp>
        <p:nvSpPr>
          <p:cNvPr id="9223" name="Text Box 14"/>
          <p:cNvSpPr txBox="1">
            <a:spLocks noChangeArrowheads="1"/>
          </p:cNvSpPr>
          <p:nvPr/>
        </p:nvSpPr>
        <p:spPr bwMode="auto">
          <a:xfrm>
            <a:off x="2971800" y="22860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24" name="Text Box 15"/>
          <p:cNvSpPr txBox="1">
            <a:spLocks noChangeArrowheads="1"/>
          </p:cNvSpPr>
          <p:nvPr/>
        </p:nvSpPr>
        <p:spPr bwMode="auto">
          <a:xfrm>
            <a:off x="5257800" y="29718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Solar System</a:t>
            </a:r>
          </a:p>
        </p:txBody>
      </p:sp>
      <p:sp>
        <p:nvSpPr>
          <p:cNvPr id="9225" name="Text Box 16"/>
          <p:cNvSpPr txBox="1">
            <a:spLocks noChangeArrowheads="1"/>
          </p:cNvSpPr>
          <p:nvPr/>
        </p:nvSpPr>
        <p:spPr bwMode="auto">
          <a:xfrm>
            <a:off x="6248400" y="3657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Habitats</a:t>
            </a:r>
          </a:p>
        </p:txBody>
      </p:sp>
      <p:sp>
        <p:nvSpPr>
          <p:cNvPr id="9226" name="Text Box 17"/>
          <p:cNvSpPr txBox="1">
            <a:spLocks noChangeArrowheads="1"/>
          </p:cNvSpPr>
          <p:nvPr/>
        </p:nvSpPr>
        <p:spPr bwMode="auto">
          <a:xfrm>
            <a:off x="3810000" y="58674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Rocks &amp; Minerals</a:t>
            </a:r>
          </a:p>
        </p:txBody>
      </p:sp>
      <p:sp>
        <p:nvSpPr>
          <p:cNvPr id="9227" name="Text Box 18"/>
          <p:cNvSpPr txBox="1">
            <a:spLocks noChangeArrowheads="1"/>
          </p:cNvSpPr>
          <p:nvPr/>
        </p:nvSpPr>
        <p:spPr bwMode="auto">
          <a:xfrm>
            <a:off x="4953000" y="4419600"/>
            <a:ext cx="1371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Life Cycles</a:t>
            </a:r>
          </a:p>
        </p:txBody>
      </p:sp>
      <p:sp>
        <p:nvSpPr>
          <p:cNvPr id="9228" name="Text Box 20"/>
          <p:cNvSpPr txBox="1">
            <a:spLocks noChangeArrowheads="1"/>
          </p:cNvSpPr>
          <p:nvPr/>
        </p:nvSpPr>
        <p:spPr bwMode="auto">
          <a:xfrm>
            <a:off x="1752600" y="3810000"/>
            <a:ext cx="312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Physical Properties</a:t>
            </a:r>
          </a:p>
        </p:txBody>
      </p:sp>
      <p:sp>
        <p:nvSpPr>
          <p:cNvPr id="9229" name="Text Box 21"/>
          <p:cNvSpPr txBox="1">
            <a:spLocks noChangeArrowheads="1"/>
          </p:cNvSpPr>
          <p:nvPr/>
        </p:nvSpPr>
        <p:spPr bwMode="auto">
          <a:xfrm>
            <a:off x="2362200" y="228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Recycling</a:t>
            </a:r>
          </a:p>
        </p:txBody>
      </p:sp>
      <p:sp>
        <p:nvSpPr>
          <p:cNvPr id="9230" name="Text Box 22"/>
          <p:cNvSpPr txBox="1">
            <a:spLocks noChangeArrowheads="1"/>
          </p:cNvSpPr>
          <p:nvPr/>
        </p:nvSpPr>
        <p:spPr bwMode="auto">
          <a:xfrm>
            <a:off x="1066800" y="4800600"/>
            <a:ext cx="1828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Plants</a:t>
            </a:r>
          </a:p>
          <a:p>
            <a:pPr>
              <a:spcBef>
                <a:spcPct val="50000"/>
              </a:spcBef>
            </a:pPr>
            <a:endParaRPr lang="en-US">
              <a:latin typeface="Comic Sans MS" pitchFamily="66" charset="0"/>
            </a:endParaRPr>
          </a:p>
        </p:txBody>
      </p:sp>
      <p:sp>
        <p:nvSpPr>
          <p:cNvPr id="9231" name="Text Box 23"/>
          <p:cNvSpPr txBox="1">
            <a:spLocks noChangeArrowheads="1"/>
          </p:cNvSpPr>
          <p:nvPr/>
        </p:nvSpPr>
        <p:spPr bwMode="auto">
          <a:xfrm>
            <a:off x="1066800" y="167640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Comic Sans MS" pitchFamily="66" charset="0"/>
              </a:rPr>
              <a:t>To Name A Few…</a:t>
            </a:r>
          </a:p>
        </p:txBody>
      </p:sp>
      <p:pic>
        <p:nvPicPr>
          <p:cNvPr id="9232" name="Picture 25" descr="\\mms\Office2000\PFiles\Common\MSShared\Clipart\themes1\lines\bd21332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6248400"/>
            <a:ext cx="49530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7" descr="\\mms\Office2000\CD2\PFiles\MSOffice\Clipart\standard\stddir3\na01830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1905000"/>
            <a:ext cx="1511300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8" name="Picture 32" descr="arrow33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1000" y="6248400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6" name="Picture 27" descr="C:\Documents and Settings\carlsonpa\Local Settings\Temporary Internet Files\Content.IE5\912NATNR\MPj04394600000[1]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66800" y="2819400"/>
            <a:ext cx="13938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7" name="Picture 28" descr="C:\Documents and Settings\carlsonpa\Local Settings\Temporary Internet Files\Content.IE5\F9L5HQ9I\MPj04372810000[1]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24000" y="5181600"/>
            <a:ext cx="6858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8" name="Picture 29" descr="C:\Documents and Settings\carlsonpa\Local Settings\Temporary Internet Files\Content.IE5\912NATNR\MCj04380390000[1]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86200" y="43434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9" name="Picture 35" descr="C:\Documents and Settings\carlsonpa\Local Settings\Temporary Internet Files\Content.IE5\F9L5HQ9I\MPj04284830000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96200" y="37338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895600" y="1752600"/>
            <a:ext cx="5695950" cy="2362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bg2"/>
                </a:solidFill>
              </a:rPr>
              <a:t>	</a:t>
            </a:r>
            <a:r>
              <a:rPr lang="en-US" sz="2800" b="1" dirty="0" smtClean="0">
                <a:solidFill>
                  <a:srgbClr val="003399"/>
                </a:solidFill>
                <a:latin typeface="Architect" pitchFamily="34" charset="0"/>
              </a:rPr>
              <a:t>Hope you have a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003399"/>
                </a:solidFill>
                <a:latin typeface="Architect" pitchFamily="34" charset="0"/>
              </a:rPr>
              <a:t>wonderful time in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003399"/>
                </a:solidFill>
                <a:latin typeface="Architect" pitchFamily="34" charset="0"/>
              </a:rPr>
              <a:t>Third Grade!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003399"/>
                </a:solidFill>
                <a:latin typeface="Architect" pitchFamily="34" charset="0"/>
              </a:rPr>
              <a:t>Smile Always!!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003399"/>
                </a:solidFill>
                <a:latin typeface="Architect" pitchFamily="34" charset="0"/>
              </a:rPr>
              <a:t>~Mrs. Carlson </a:t>
            </a:r>
            <a:r>
              <a:rPr lang="en-US" sz="2800" b="1" dirty="0" smtClean="0">
                <a:solidFill>
                  <a:srgbClr val="003399"/>
                </a:solidFill>
                <a:latin typeface="Wingdings" pitchFamily="2" charset="2"/>
              </a:rPr>
              <a:t>J</a:t>
            </a:r>
            <a:endParaRPr lang="en-US" sz="2800" b="1" dirty="0" smtClean="0">
              <a:solidFill>
                <a:srgbClr val="003399"/>
              </a:solidFill>
              <a:latin typeface="Architect" pitchFamily="34" charset="0"/>
            </a:endParaRPr>
          </a:p>
        </p:txBody>
      </p:sp>
      <p:pic>
        <p:nvPicPr>
          <p:cNvPr id="15368" name="Picture 8" descr="\\WENDY\APPS\OFFICE2000D2\PFiles\MSOffice\Clipart\homeanim\ag00373_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486400"/>
            <a:ext cx="1200150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arnt_02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-244475" y="32766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WordArt 10"/>
          <p:cNvSpPr>
            <a:spLocks noChangeArrowheads="1" noChangeShapeType="1" noTextEdit="1"/>
          </p:cNvSpPr>
          <p:nvPr/>
        </p:nvSpPr>
        <p:spPr bwMode="auto">
          <a:xfrm>
            <a:off x="1219200" y="304800"/>
            <a:ext cx="72771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3rd Grade Year Preview</a:t>
            </a:r>
          </a:p>
        </p:txBody>
      </p:sp>
      <p:pic>
        <p:nvPicPr>
          <p:cNvPr id="10246" name="Picture 8" descr="C:\Documents and Settings\carlsonpa\Local Settings\Temporary Internet Files\Content.IE5\IMFJO77S\MPj04331600000[1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274320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3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6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9"/>
                </p:tgtEl>
              </p:cMediaNode>
            </p:audio>
          </p:childTnLst>
        </p:cTn>
      </p:par>
    </p:tnLst>
    <p:bldLst>
      <p:bldP spid="15363" grpId="0" build="p" autoUpdateAnimBg="0" advAuto="0"/>
    </p:bld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716</TotalTime>
  <Words>230</Words>
  <Application>Microsoft Office PowerPoint</Application>
  <PresentationFormat>On-screen Show (4:3)</PresentationFormat>
  <Paragraphs>99</Paragraphs>
  <Slides>8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Notebook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Brookings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jaimie gibbons</dc:creator>
  <cp:lastModifiedBy>carlsonpa</cp:lastModifiedBy>
  <cp:revision>58</cp:revision>
  <dcterms:created xsi:type="dcterms:W3CDTF">2004-08-03T14:28:13Z</dcterms:created>
  <dcterms:modified xsi:type="dcterms:W3CDTF">2009-08-26T21:33:22Z</dcterms:modified>
</cp:coreProperties>
</file>